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74" r:id="rId2"/>
    <p:sldId id="302" r:id="rId3"/>
    <p:sldId id="281" r:id="rId4"/>
    <p:sldId id="303" r:id="rId5"/>
    <p:sldId id="304" r:id="rId6"/>
    <p:sldId id="306" r:id="rId7"/>
    <p:sldId id="310" r:id="rId8"/>
    <p:sldId id="307" r:id="rId9"/>
    <p:sldId id="308" r:id="rId10"/>
    <p:sldId id="309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4" autoAdjust="0"/>
    <p:restoredTop sz="94710" autoAdjust="0"/>
  </p:normalViewPr>
  <p:slideViewPr>
    <p:cSldViewPr snapToGrid="0">
      <p:cViewPr varScale="1">
        <p:scale>
          <a:sx n="81" d="100"/>
          <a:sy n="81" d="100"/>
        </p:scale>
        <p:origin x="67" y="2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手势识别的无人机飞行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王硕</a:t>
            </a:r>
            <a:endParaRPr lang="en-US" altLang="zh-CN" dirty="0"/>
          </a:p>
          <a:p>
            <a:pPr lvl="0"/>
            <a:r>
              <a:rPr lang="en-US" altLang="zh-CN" dirty="0"/>
              <a:t>2018202100.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477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43543-A23D-4CDA-8002-94525DDEE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-399264"/>
            <a:ext cx="10515600" cy="1325563"/>
          </a:xfrm>
        </p:spPr>
        <p:txBody>
          <a:bodyPr/>
          <a:lstStyle/>
          <a:p>
            <a:r>
              <a:rPr lang="zh-CN" altLang="en-US" dirty="0"/>
              <a:t>手势识别阶段三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8D40775-8080-4C3F-9496-298280530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1103" y="1609466"/>
            <a:ext cx="5483436" cy="2735796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536F1A-F661-41B7-939C-C9BAD9D4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22" y="1609466"/>
            <a:ext cx="5205998" cy="26953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4A3921-2596-445B-952E-62CFC0E27548}"/>
              </a:ext>
            </a:extLst>
          </p:cNvPr>
          <p:cNvSpPr txBox="1"/>
          <p:nvPr/>
        </p:nvSpPr>
        <p:spPr>
          <a:xfrm>
            <a:off x="808722" y="1240134"/>
            <a:ext cx="364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标注数据，后续用于模型训练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E09E08-BF00-4E47-AD87-B63BEB909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37" y="3261973"/>
            <a:ext cx="6251566" cy="311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0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F5A70-5093-4B41-85DB-E05D3ED5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手势识别的无人机飞行 三个尝试阶段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584427-42ED-4219-9EC0-05CC9D32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231F8-FE3E-4D09-B823-FF12AEEE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5a67c4d5-ef5a-4e3c-97b6-3ebc16d1cb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CE74EDC-7DB5-4005-A7EB-6E2E9D1B899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51499" y="1229751"/>
            <a:ext cx="9689002" cy="4899249"/>
            <a:chOff x="1251499" y="1229751"/>
            <a:chExt cx="9689002" cy="4899249"/>
          </a:xfrm>
        </p:grpSpPr>
        <p:grpSp>
          <p:nvGrpSpPr>
            <p:cNvPr id="6" name="îSḻíde">
              <a:extLst>
                <a:ext uri="{FF2B5EF4-FFF2-40B4-BE49-F238E27FC236}">
                  <a16:creationId xmlns:a16="http://schemas.microsoft.com/office/drawing/2014/main" id="{9ACEB8F7-32A0-4EFF-85E9-610FC82F0CAC}"/>
                </a:ext>
              </a:extLst>
            </p:cNvPr>
            <p:cNvGrpSpPr/>
            <p:nvPr/>
          </p:nvGrpSpPr>
          <p:grpSpPr>
            <a:xfrm>
              <a:off x="5725799" y="5368907"/>
              <a:ext cx="683296" cy="760093"/>
              <a:chOff x="4278313" y="4267200"/>
              <a:chExt cx="550863" cy="612775"/>
            </a:xfrm>
          </p:grpSpPr>
          <p:sp>
            <p:nvSpPr>
              <p:cNvPr id="53" name="iśļïḍe">
                <a:extLst>
                  <a:ext uri="{FF2B5EF4-FFF2-40B4-BE49-F238E27FC236}">
                    <a16:creationId xmlns:a16="http://schemas.microsoft.com/office/drawing/2014/main" id="{00D28628-F0A6-44E6-B830-18046AFCF901}"/>
                  </a:ext>
                </a:extLst>
              </p:cNvPr>
              <p:cNvSpPr/>
              <p:nvPr/>
            </p:nvSpPr>
            <p:spPr bwMode="auto">
              <a:xfrm>
                <a:off x="4297363" y="4476750"/>
                <a:ext cx="512763" cy="403225"/>
              </a:xfrm>
              <a:custGeom>
                <a:avLst/>
                <a:gdLst/>
                <a:ahLst/>
                <a:cxnLst>
                  <a:cxn ang="0">
                    <a:pos x="160" y="254"/>
                  </a:cxn>
                  <a:cxn ang="0">
                    <a:pos x="323" y="0"/>
                  </a:cxn>
                  <a:cxn ang="0">
                    <a:pos x="0" y="0"/>
                  </a:cxn>
                  <a:cxn ang="0">
                    <a:pos x="160" y="254"/>
                  </a:cxn>
                </a:cxnLst>
                <a:rect l="0" t="0" r="r" b="b"/>
                <a:pathLst>
                  <a:path w="323" h="254">
                    <a:moveTo>
                      <a:pt x="160" y="254"/>
                    </a:moveTo>
                    <a:lnTo>
                      <a:pt x="323" y="0"/>
                    </a:lnTo>
                    <a:lnTo>
                      <a:pt x="0" y="0"/>
                    </a:lnTo>
                    <a:lnTo>
                      <a:pt x="160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şļiḓé">
                <a:extLst>
                  <a:ext uri="{FF2B5EF4-FFF2-40B4-BE49-F238E27FC236}">
                    <a16:creationId xmlns:a16="http://schemas.microsoft.com/office/drawing/2014/main" id="{1F4551BD-1941-4DD7-B843-FE7C38FC1B1D}"/>
                  </a:ext>
                </a:extLst>
              </p:cNvPr>
              <p:cNvSpPr/>
              <p:nvPr/>
            </p:nvSpPr>
            <p:spPr bwMode="auto">
              <a:xfrm>
                <a:off x="4465638" y="4735513"/>
                <a:ext cx="176213" cy="144462"/>
              </a:xfrm>
              <a:custGeom>
                <a:avLst/>
                <a:gdLst/>
                <a:ahLst/>
                <a:cxnLst>
                  <a:cxn ang="0">
                    <a:pos x="19" y="8"/>
                  </a:cxn>
                  <a:cxn ang="0">
                    <a:pos x="0" y="1"/>
                  </a:cxn>
                  <a:cxn ang="0">
                    <a:pos x="19" y="32"/>
                  </a:cxn>
                  <a:cxn ang="0">
                    <a:pos x="39" y="0"/>
                  </a:cxn>
                  <a:cxn ang="0">
                    <a:pos x="19" y="8"/>
                  </a:cxn>
                </a:cxnLst>
                <a:rect l="0" t="0" r="r" b="b"/>
                <a:pathLst>
                  <a:path w="39" h="32">
                    <a:moveTo>
                      <a:pt x="19" y="8"/>
                    </a:moveTo>
                    <a:cubicBezTo>
                      <a:pt x="11" y="8"/>
                      <a:pt x="4" y="5"/>
                      <a:pt x="0" y="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5"/>
                      <a:pt x="28" y="8"/>
                      <a:pt x="19" y="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ṥļíḑê">
                <a:extLst>
                  <a:ext uri="{FF2B5EF4-FFF2-40B4-BE49-F238E27FC236}">
                    <a16:creationId xmlns:a16="http://schemas.microsoft.com/office/drawing/2014/main" id="{71DB6E11-463B-4D4D-A3BC-22749475DDB7}"/>
                  </a:ext>
                </a:extLst>
              </p:cNvPr>
              <p:cNvSpPr/>
              <p:nvPr/>
            </p:nvSpPr>
            <p:spPr bwMode="auto">
              <a:xfrm>
                <a:off x="4278313" y="4267200"/>
                <a:ext cx="550863" cy="31432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ḻîḑé">
                <a:extLst>
                  <a:ext uri="{FF2B5EF4-FFF2-40B4-BE49-F238E27FC236}">
                    <a16:creationId xmlns:a16="http://schemas.microsoft.com/office/drawing/2014/main" id="{CE8F8EA4-51DD-49E7-A8C9-7B62369E1F26}"/>
                  </a:ext>
                </a:extLst>
              </p:cNvPr>
              <p:cNvSpPr/>
              <p:nvPr/>
            </p:nvSpPr>
            <p:spPr bwMode="auto">
              <a:xfrm>
                <a:off x="4456113" y="4367213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šḻíḍé">
              <a:extLst>
                <a:ext uri="{FF2B5EF4-FFF2-40B4-BE49-F238E27FC236}">
                  <a16:creationId xmlns:a16="http://schemas.microsoft.com/office/drawing/2014/main" id="{0C9C78CC-42E0-48DF-8A35-9EB1D75F1824}"/>
                </a:ext>
              </a:extLst>
            </p:cNvPr>
            <p:cNvGrpSpPr/>
            <p:nvPr/>
          </p:nvGrpSpPr>
          <p:grpSpPr>
            <a:xfrm>
              <a:off x="4262719" y="4311475"/>
              <a:ext cx="2189697" cy="1211028"/>
              <a:chOff x="3098801" y="3414713"/>
              <a:chExt cx="1765300" cy="976312"/>
            </a:xfrm>
          </p:grpSpPr>
          <p:sp>
            <p:nvSpPr>
              <p:cNvPr id="47" name="íṥľiḑê">
                <a:extLst>
                  <a:ext uri="{FF2B5EF4-FFF2-40B4-BE49-F238E27FC236}">
                    <a16:creationId xmlns:a16="http://schemas.microsoft.com/office/drawing/2014/main" id="{D250A5B4-0904-4D93-A9FD-41B7282C8E64}"/>
                  </a:ext>
                </a:extLst>
              </p:cNvPr>
              <p:cNvSpPr/>
              <p:nvPr/>
            </p:nvSpPr>
            <p:spPr bwMode="auto">
              <a:xfrm>
                <a:off x="3098801" y="3414713"/>
                <a:ext cx="1765300" cy="7937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ṣ1íḋè">
                <a:extLst>
                  <a:ext uri="{FF2B5EF4-FFF2-40B4-BE49-F238E27FC236}">
                    <a16:creationId xmlns:a16="http://schemas.microsoft.com/office/drawing/2014/main" id="{793699B1-88B3-4210-9902-7DFE31569F81}"/>
                  </a:ext>
                </a:extLst>
              </p:cNvPr>
              <p:cNvSpPr/>
              <p:nvPr/>
            </p:nvSpPr>
            <p:spPr bwMode="auto">
              <a:xfrm>
                <a:off x="4278313" y="3443288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lïḓê">
                <a:extLst>
                  <a:ext uri="{FF2B5EF4-FFF2-40B4-BE49-F238E27FC236}">
                    <a16:creationId xmlns:a16="http://schemas.microsoft.com/office/drawing/2014/main" id="{4C610F06-E76A-40FC-ABAA-7CD0AFD92989}"/>
                  </a:ext>
                </a:extLst>
              </p:cNvPr>
              <p:cNvSpPr/>
              <p:nvPr/>
            </p:nvSpPr>
            <p:spPr bwMode="auto">
              <a:xfrm>
                <a:off x="4314826" y="3475038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śļîďê">
                <a:extLst>
                  <a:ext uri="{FF2B5EF4-FFF2-40B4-BE49-F238E27FC236}">
                    <a16:creationId xmlns:a16="http://schemas.microsoft.com/office/drawing/2014/main" id="{D178796D-A6A6-4FDF-920D-7F776CBEBD87}"/>
                  </a:ext>
                </a:extLst>
              </p:cNvPr>
              <p:cNvSpPr/>
              <p:nvPr/>
            </p:nvSpPr>
            <p:spPr bwMode="auto">
              <a:xfrm>
                <a:off x="4278313" y="3602038"/>
                <a:ext cx="550863" cy="7604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8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8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8"/>
                      <a:pt x="61" y="168"/>
                    </a:cubicBezTo>
                    <a:cubicBezTo>
                      <a:pt x="27" y="168"/>
                      <a:pt x="0" y="153"/>
                      <a:pt x="0" y="1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1ïdê">
                <a:extLst>
                  <a:ext uri="{FF2B5EF4-FFF2-40B4-BE49-F238E27FC236}">
                    <a16:creationId xmlns:a16="http://schemas.microsoft.com/office/drawing/2014/main" id="{0CD0B224-862D-4528-9A70-0F7B67250A0F}"/>
                  </a:ext>
                </a:extLst>
              </p:cNvPr>
              <p:cNvSpPr/>
              <p:nvPr/>
            </p:nvSpPr>
            <p:spPr bwMode="auto">
              <a:xfrm>
                <a:off x="4456113" y="3546475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ïḑê">
                <a:extLst>
                  <a:ext uri="{FF2B5EF4-FFF2-40B4-BE49-F238E27FC236}">
                    <a16:creationId xmlns:a16="http://schemas.microsoft.com/office/drawing/2014/main" id="{DE7DB3F8-9D22-4BD6-A18C-D92F6739C69E}"/>
                  </a:ext>
                </a:extLst>
              </p:cNvPr>
              <p:cNvSpPr/>
              <p:nvPr/>
            </p:nvSpPr>
            <p:spPr bwMode="auto">
              <a:xfrm>
                <a:off x="4278313" y="3602038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8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1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8"/>
                    </a:cubicBezTo>
                    <a:cubicBezTo>
                      <a:pt x="27" y="37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ïṣlîḓe">
              <a:extLst>
                <a:ext uri="{FF2B5EF4-FFF2-40B4-BE49-F238E27FC236}">
                  <a16:creationId xmlns:a16="http://schemas.microsoft.com/office/drawing/2014/main" id="{F1498E9A-1A7F-4890-BE52-BE452E12109D}"/>
                </a:ext>
              </a:extLst>
            </p:cNvPr>
            <p:cNvGrpSpPr/>
            <p:nvPr/>
          </p:nvGrpSpPr>
          <p:grpSpPr>
            <a:xfrm>
              <a:off x="5731707" y="3250100"/>
              <a:ext cx="2197574" cy="1214967"/>
              <a:chOff x="4283076" y="2559050"/>
              <a:chExt cx="1771650" cy="979488"/>
            </a:xfrm>
          </p:grpSpPr>
          <p:sp>
            <p:nvSpPr>
              <p:cNvPr id="40" name="îṡľïde">
                <a:extLst>
                  <a:ext uri="{FF2B5EF4-FFF2-40B4-BE49-F238E27FC236}">
                    <a16:creationId xmlns:a16="http://schemas.microsoft.com/office/drawing/2014/main" id="{426D47CC-0892-47B0-A049-C1485E7ABD67}"/>
                  </a:ext>
                </a:extLst>
              </p:cNvPr>
              <p:cNvSpPr/>
              <p:nvPr/>
            </p:nvSpPr>
            <p:spPr bwMode="auto">
              <a:xfrm>
                <a:off x="4283076" y="2559050"/>
                <a:ext cx="1771650" cy="792162"/>
              </a:xfrm>
              <a:custGeom>
                <a:avLst/>
                <a:gdLst/>
                <a:ahLst/>
                <a:cxnLst>
                  <a:cxn ang="0">
                    <a:pos x="390" y="0"/>
                  </a:cxn>
                  <a:cxn ang="0">
                    <a:pos x="69" y="0"/>
                  </a:cxn>
                  <a:cxn ang="0">
                    <a:pos x="0" y="41"/>
                  </a:cxn>
                  <a:cxn ang="0">
                    <a:pos x="0" y="175"/>
                  </a:cxn>
                  <a:cxn ang="0">
                    <a:pos x="69" y="134"/>
                  </a:cxn>
                  <a:cxn ang="0">
                    <a:pos x="379" y="134"/>
                  </a:cxn>
                  <a:cxn ang="0">
                    <a:pos x="390" y="0"/>
                  </a:cxn>
                </a:cxnLst>
                <a:rect l="0" t="0" r="r" b="b"/>
                <a:pathLst>
                  <a:path w="390" h="175">
                    <a:moveTo>
                      <a:pt x="39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21" y="0"/>
                      <a:pt x="0" y="22"/>
                      <a:pt x="0" y="4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56"/>
                      <a:pt x="21" y="134"/>
                      <a:pt x="69" y="134"/>
                    </a:cubicBezTo>
                    <a:cubicBezTo>
                      <a:pt x="379" y="134"/>
                      <a:pt x="379" y="134"/>
                      <a:pt x="379" y="134"/>
                    </a:cubicBezTo>
                    <a:cubicBezTo>
                      <a:pt x="390" y="0"/>
                      <a:pt x="390" y="0"/>
                      <a:pt x="39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ṧlídé">
                <a:extLst>
                  <a:ext uri="{FF2B5EF4-FFF2-40B4-BE49-F238E27FC236}">
                    <a16:creationId xmlns:a16="http://schemas.microsoft.com/office/drawing/2014/main" id="{27B761FB-6F67-4482-93A2-137AF67B9990}"/>
                  </a:ext>
                </a:extLst>
              </p:cNvPr>
              <p:cNvSpPr/>
              <p:nvPr/>
            </p:nvSpPr>
            <p:spPr bwMode="auto">
              <a:xfrm>
                <a:off x="4324351" y="2590800"/>
                <a:ext cx="54451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ṥľiḋè">
                <a:extLst>
                  <a:ext uri="{FF2B5EF4-FFF2-40B4-BE49-F238E27FC236}">
                    <a16:creationId xmlns:a16="http://schemas.microsoft.com/office/drawing/2014/main" id="{1654BFE6-0AB4-4142-A390-34841622CEA1}"/>
                  </a:ext>
                </a:extLst>
              </p:cNvPr>
              <p:cNvSpPr/>
              <p:nvPr/>
            </p:nvSpPr>
            <p:spPr bwMode="auto">
              <a:xfrm>
                <a:off x="4356101" y="2622550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ŝḷîḓe">
                <a:extLst>
                  <a:ext uri="{FF2B5EF4-FFF2-40B4-BE49-F238E27FC236}">
                    <a16:creationId xmlns:a16="http://schemas.microsoft.com/office/drawing/2014/main" id="{8477F791-8568-4CC3-84D8-E10EB329E540}"/>
                  </a:ext>
                </a:extLst>
              </p:cNvPr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rgbClr val="3E9FD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ļiḋê">
                <a:extLst>
                  <a:ext uri="{FF2B5EF4-FFF2-40B4-BE49-F238E27FC236}">
                    <a16:creationId xmlns:a16="http://schemas.microsoft.com/office/drawing/2014/main" id="{21B8DCF9-2AAA-4834-A256-D58B6B3BDFB2}"/>
                  </a:ext>
                </a:extLst>
              </p:cNvPr>
              <p:cNvSpPr/>
              <p:nvPr/>
            </p:nvSpPr>
            <p:spPr bwMode="auto">
              <a:xfrm>
                <a:off x="4497388" y="2689225"/>
                <a:ext cx="200025" cy="1190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ṡlídè">
                <a:extLst>
                  <a:ext uri="{FF2B5EF4-FFF2-40B4-BE49-F238E27FC236}">
                    <a16:creationId xmlns:a16="http://schemas.microsoft.com/office/drawing/2014/main" id="{E79185E7-BF30-4A6F-8C50-3EBA1C5E476E}"/>
                  </a:ext>
                </a:extLst>
              </p:cNvPr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1íḓe">
                <a:extLst>
                  <a:ext uri="{FF2B5EF4-FFF2-40B4-BE49-F238E27FC236}">
                    <a16:creationId xmlns:a16="http://schemas.microsoft.com/office/drawing/2014/main" id="{2625323A-A4EE-44A8-B40B-98E7817DE645}"/>
                  </a:ext>
                </a:extLst>
              </p:cNvPr>
              <p:cNvSpPr/>
              <p:nvPr/>
            </p:nvSpPr>
            <p:spPr bwMode="auto">
              <a:xfrm>
                <a:off x="4283076" y="2744788"/>
                <a:ext cx="585788" cy="793750"/>
              </a:xfrm>
              <a:custGeom>
                <a:avLst/>
                <a:gdLst/>
                <a:ahLst/>
                <a:cxnLst>
                  <a:cxn ang="0">
                    <a:pos x="129" y="134"/>
                  </a:cxn>
                  <a:cxn ang="0">
                    <a:pos x="69" y="173"/>
                  </a:cxn>
                  <a:cxn ang="0">
                    <a:pos x="0" y="134"/>
                  </a:cxn>
                  <a:cxn ang="0">
                    <a:pos x="0" y="0"/>
                  </a:cxn>
                  <a:cxn ang="0">
                    <a:pos x="69" y="39"/>
                  </a:cxn>
                  <a:cxn ang="0">
                    <a:pos x="129" y="0"/>
                  </a:cxn>
                  <a:cxn ang="0">
                    <a:pos x="129" y="134"/>
                  </a:cxn>
                </a:cxnLst>
                <a:rect l="0" t="0" r="r" b="b"/>
                <a:pathLst>
                  <a:path w="129" h="175">
                    <a:moveTo>
                      <a:pt x="129" y="134"/>
                    </a:moveTo>
                    <a:cubicBezTo>
                      <a:pt x="129" y="153"/>
                      <a:pt x="102" y="172"/>
                      <a:pt x="69" y="173"/>
                    </a:cubicBezTo>
                    <a:cubicBezTo>
                      <a:pt x="27" y="175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27" y="41"/>
                      <a:pt x="69" y="39"/>
                    </a:cubicBezTo>
                    <a:cubicBezTo>
                      <a:pt x="102" y="38"/>
                      <a:pt x="129" y="19"/>
                      <a:pt x="129" y="0"/>
                    </a:cubicBezTo>
                    <a:lnTo>
                      <a:pt x="129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ṡľiďè">
              <a:extLst>
                <a:ext uri="{FF2B5EF4-FFF2-40B4-BE49-F238E27FC236}">
                  <a16:creationId xmlns:a16="http://schemas.microsoft.com/office/drawing/2014/main" id="{C2B28094-6205-4984-9200-8A8C423C1026}"/>
                </a:ext>
              </a:extLst>
            </p:cNvPr>
            <p:cNvGrpSpPr/>
            <p:nvPr/>
          </p:nvGrpSpPr>
          <p:grpSpPr>
            <a:xfrm>
              <a:off x="4262719" y="2192668"/>
              <a:ext cx="2189697" cy="1209058"/>
              <a:chOff x="3098801" y="1706563"/>
              <a:chExt cx="1765300" cy="974724"/>
            </a:xfrm>
          </p:grpSpPr>
          <p:sp>
            <p:nvSpPr>
              <p:cNvPr id="33" name="îSľîḋè">
                <a:extLst>
                  <a:ext uri="{FF2B5EF4-FFF2-40B4-BE49-F238E27FC236}">
                    <a16:creationId xmlns:a16="http://schemas.microsoft.com/office/drawing/2014/main" id="{26B27B50-5E85-4C74-B44A-750DF4204C18}"/>
                  </a:ext>
                </a:extLst>
              </p:cNvPr>
              <p:cNvSpPr/>
              <p:nvPr/>
            </p:nvSpPr>
            <p:spPr bwMode="auto">
              <a:xfrm>
                <a:off x="3098801" y="1706563"/>
                <a:ext cx="1765300" cy="792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sľíḓê">
                <a:extLst>
                  <a:ext uri="{FF2B5EF4-FFF2-40B4-BE49-F238E27FC236}">
                    <a16:creationId xmlns:a16="http://schemas.microsoft.com/office/drawing/2014/main" id="{ABC1CF6D-2B93-4278-9435-30310331D3E4}"/>
                  </a:ext>
                </a:extLst>
              </p:cNvPr>
              <p:cNvSpPr/>
              <p:nvPr/>
            </p:nvSpPr>
            <p:spPr bwMode="auto">
              <a:xfrm>
                <a:off x="4278313" y="1735931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sḷíde">
                <a:extLst>
                  <a:ext uri="{FF2B5EF4-FFF2-40B4-BE49-F238E27FC236}">
                    <a16:creationId xmlns:a16="http://schemas.microsoft.com/office/drawing/2014/main" id="{1A2BF64B-23AD-478D-A2A4-D153DE8299ED}"/>
                  </a:ext>
                </a:extLst>
              </p:cNvPr>
              <p:cNvSpPr/>
              <p:nvPr/>
            </p:nvSpPr>
            <p:spPr bwMode="auto">
              <a:xfrm>
                <a:off x="4314826" y="1772444"/>
                <a:ext cx="481013" cy="2444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ļîḑé">
                <a:extLst>
                  <a:ext uri="{FF2B5EF4-FFF2-40B4-BE49-F238E27FC236}">
                    <a16:creationId xmlns:a16="http://schemas.microsoft.com/office/drawing/2014/main" id="{8E14FC8F-CFB2-487C-A4C5-651231F92C5A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9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9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9"/>
                      <a:pt x="61" y="169"/>
                    </a:cubicBezTo>
                    <a:cubicBezTo>
                      <a:pt x="27" y="169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EFADE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sľiḍè">
                <a:extLst>
                  <a:ext uri="{FF2B5EF4-FFF2-40B4-BE49-F238E27FC236}">
                    <a16:creationId xmlns:a16="http://schemas.microsoft.com/office/drawing/2014/main" id="{C945FE6C-EC1E-4FA3-AFDA-C88D09FC33A1}"/>
                  </a:ext>
                </a:extLst>
              </p:cNvPr>
              <p:cNvSpPr/>
              <p:nvPr/>
            </p:nvSpPr>
            <p:spPr bwMode="auto">
              <a:xfrm>
                <a:off x="4456113" y="1836738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ṣḻîdé">
                <a:extLst>
                  <a:ext uri="{FF2B5EF4-FFF2-40B4-BE49-F238E27FC236}">
                    <a16:creationId xmlns:a16="http://schemas.microsoft.com/office/drawing/2014/main" id="{B2E7D6E4-4BD9-482F-B1FC-5F307D5A4401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1" y="169"/>
                  </a:cxn>
                  <a:cxn ang="0">
                    <a:pos x="121" y="134"/>
                  </a:cxn>
                  <a:cxn ang="0">
                    <a:pos x="121" y="0"/>
                  </a:cxn>
                </a:cxnLst>
                <a:rect l="0" t="0" r="r" b="b"/>
                <a:pathLst>
                  <a:path w="121" h="169">
                    <a:moveTo>
                      <a:pt x="121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1" y="169"/>
                    </a:cubicBezTo>
                    <a:cubicBezTo>
                      <a:pt x="94" y="169"/>
                      <a:pt x="121" y="153"/>
                      <a:pt x="121" y="134"/>
                    </a:cubicBezTo>
                    <a:cubicBezTo>
                      <a:pt x="121" y="0"/>
                      <a:pt x="121" y="0"/>
                      <a:pt x="121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$ḷiḑe">
                <a:extLst>
                  <a:ext uri="{FF2B5EF4-FFF2-40B4-BE49-F238E27FC236}">
                    <a16:creationId xmlns:a16="http://schemas.microsoft.com/office/drawing/2014/main" id="{5B209AC3-807A-4BF8-8CEA-48ABD3EEDB6A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9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2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9"/>
                    </a:cubicBezTo>
                    <a:cubicBezTo>
                      <a:pt x="27" y="38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îşļîḍe">
              <a:extLst>
                <a:ext uri="{FF2B5EF4-FFF2-40B4-BE49-F238E27FC236}">
                  <a16:creationId xmlns:a16="http://schemas.microsoft.com/office/drawing/2014/main" id="{EE95FA38-1331-4883-A708-A279ACE39FC6}"/>
                </a:ext>
              </a:extLst>
            </p:cNvPr>
            <p:cNvGrpSpPr/>
            <p:nvPr/>
          </p:nvGrpSpPr>
          <p:grpSpPr>
            <a:xfrm>
              <a:off x="4920090" y="4518220"/>
              <a:ext cx="309157" cy="330817"/>
              <a:chOff x="3911601" y="3687763"/>
              <a:chExt cx="249238" cy="266700"/>
            </a:xfrm>
            <a:solidFill>
              <a:schemeClr val="bg1"/>
            </a:solidFill>
          </p:grpSpPr>
          <p:sp>
            <p:nvSpPr>
              <p:cNvPr id="29" name="í$ļíḍe">
                <a:extLst>
                  <a:ext uri="{FF2B5EF4-FFF2-40B4-BE49-F238E27FC236}">
                    <a16:creationId xmlns:a16="http://schemas.microsoft.com/office/drawing/2014/main" id="{3BBD74D5-EF8E-47C5-BA09-B152A20B81BF}"/>
                  </a:ext>
                </a:extLst>
              </p:cNvPr>
              <p:cNvSpPr/>
              <p:nvPr/>
            </p:nvSpPr>
            <p:spPr bwMode="auto">
              <a:xfrm>
                <a:off x="3911601" y="3832225"/>
                <a:ext cx="104775" cy="1222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21" y="0"/>
                  </a:cxn>
                  <a:cxn ang="0">
                    <a:pos x="23" y="2"/>
                  </a:cxn>
                  <a:cxn ang="0">
                    <a:pos x="21" y="3"/>
                  </a:cxn>
                  <a:cxn ang="0">
                    <a:pos x="2" y="3"/>
                  </a:cxn>
                  <a:cxn ang="0">
                    <a:pos x="2" y="26"/>
                  </a:cxn>
                  <a:cxn ang="0">
                    <a:pos x="1" y="27"/>
                  </a:cxn>
                  <a:cxn ang="0">
                    <a:pos x="0" y="26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23" h="27">
                    <a:moveTo>
                      <a:pt x="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3" y="2"/>
                      <a:pt x="22" y="3"/>
                      <a:pt x="2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ḷiďe">
                <a:extLst>
                  <a:ext uri="{FF2B5EF4-FFF2-40B4-BE49-F238E27FC236}">
                    <a16:creationId xmlns:a16="http://schemas.microsoft.com/office/drawing/2014/main" id="{6882016F-B66C-48E5-A434-6E4A3AA0E29F}"/>
                  </a:ext>
                </a:extLst>
              </p:cNvPr>
              <p:cNvSpPr/>
              <p:nvPr/>
            </p:nvSpPr>
            <p:spPr bwMode="auto">
              <a:xfrm>
                <a:off x="3919538" y="3697288"/>
                <a:ext cx="41275" cy="130175"/>
              </a:xfrm>
              <a:custGeom>
                <a:avLst/>
                <a:gdLst/>
                <a:ahLst/>
                <a:cxnLst>
                  <a:cxn ang="0">
                    <a:pos x="9" y="25"/>
                  </a:cxn>
                  <a:cxn ang="0">
                    <a:pos x="9" y="4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5"/>
                  </a:cxn>
                  <a:cxn ang="0">
                    <a:pos x="4" y="29"/>
                  </a:cxn>
                  <a:cxn ang="0">
                    <a:pos x="9" y="25"/>
                  </a:cxn>
                </a:cxnLst>
                <a:rect l="0" t="0" r="r" b="b"/>
                <a:pathLst>
                  <a:path w="9" h="29">
                    <a:moveTo>
                      <a:pt x="9" y="2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2" y="29"/>
                      <a:pt x="4" y="29"/>
                    </a:cubicBezTo>
                    <a:cubicBezTo>
                      <a:pt x="7" y="29"/>
                      <a:pt x="9" y="27"/>
                      <a:pt x="9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ľîḋe">
                <a:extLst>
                  <a:ext uri="{FF2B5EF4-FFF2-40B4-BE49-F238E27FC236}">
                    <a16:creationId xmlns:a16="http://schemas.microsoft.com/office/drawing/2014/main" id="{C6CBD98E-F1F0-41B9-8098-15C2FEA43038}"/>
                  </a:ext>
                </a:extLst>
              </p:cNvPr>
              <p:cNvSpPr/>
              <p:nvPr/>
            </p:nvSpPr>
            <p:spPr bwMode="auto">
              <a:xfrm>
                <a:off x="3975101" y="3687763"/>
                <a:ext cx="158750" cy="266700"/>
              </a:xfrm>
              <a:custGeom>
                <a:avLst/>
                <a:gdLst/>
                <a:ahLst/>
                <a:cxnLst>
                  <a:cxn ang="0">
                    <a:pos x="3" y="53"/>
                  </a:cxn>
                  <a:cxn ang="0">
                    <a:pos x="4" y="58"/>
                  </a:cxn>
                  <a:cxn ang="0">
                    <a:pos x="7" y="59"/>
                  </a:cxn>
                  <a:cxn ang="0">
                    <a:pos x="10" y="57"/>
                  </a:cxn>
                  <a:cxn ang="0">
                    <a:pos x="19" y="43"/>
                  </a:cxn>
                  <a:cxn ang="0">
                    <a:pos x="34" y="43"/>
                  </a:cxn>
                  <a:cxn ang="0">
                    <a:pos x="35" y="42"/>
                  </a:cxn>
                  <a:cxn ang="0">
                    <a:pos x="35" y="32"/>
                  </a:cxn>
                  <a:cxn ang="0">
                    <a:pos x="24" y="14"/>
                  </a:cxn>
                  <a:cxn ang="0">
                    <a:pos x="22" y="15"/>
                  </a:cxn>
                  <a:cxn ang="0">
                    <a:pos x="26" y="8"/>
                  </a:cxn>
                  <a:cxn ang="0">
                    <a:pos x="18" y="0"/>
                  </a:cxn>
                  <a:cxn ang="0">
                    <a:pos x="10" y="8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5" y="21"/>
                  </a:cxn>
                  <a:cxn ang="0">
                    <a:pos x="3" y="23"/>
                  </a:cxn>
                  <a:cxn ang="0">
                    <a:pos x="1" y="25"/>
                  </a:cxn>
                  <a:cxn ang="0">
                    <a:pos x="0" y="29"/>
                  </a:cxn>
                  <a:cxn ang="0">
                    <a:pos x="4" y="32"/>
                  </a:cxn>
                  <a:cxn ang="0">
                    <a:pos x="5" y="32"/>
                  </a:cxn>
                  <a:cxn ang="0">
                    <a:pos x="13" y="30"/>
                  </a:cxn>
                  <a:cxn ang="0">
                    <a:pos x="13" y="32"/>
                  </a:cxn>
                  <a:cxn ang="0">
                    <a:pos x="13" y="36"/>
                  </a:cxn>
                  <a:cxn ang="0">
                    <a:pos x="3" y="53"/>
                  </a:cxn>
                </a:cxnLst>
                <a:rect l="0" t="0" r="r" b="b"/>
                <a:pathLst>
                  <a:path w="35" h="59">
                    <a:moveTo>
                      <a:pt x="3" y="53"/>
                    </a:moveTo>
                    <a:cubicBezTo>
                      <a:pt x="2" y="55"/>
                      <a:pt x="2" y="57"/>
                      <a:pt x="4" y="58"/>
                    </a:cubicBezTo>
                    <a:cubicBezTo>
                      <a:pt x="5" y="59"/>
                      <a:pt x="6" y="59"/>
                      <a:pt x="7" y="59"/>
                    </a:cubicBezTo>
                    <a:cubicBezTo>
                      <a:pt x="8" y="59"/>
                      <a:pt x="9" y="59"/>
                      <a:pt x="10" y="57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22"/>
                      <a:pt x="31" y="14"/>
                      <a:pt x="24" y="14"/>
                    </a:cubicBezTo>
                    <a:cubicBezTo>
                      <a:pt x="23" y="14"/>
                      <a:pt x="23" y="14"/>
                      <a:pt x="22" y="15"/>
                    </a:cubicBezTo>
                    <a:cubicBezTo>
                      <a:pt x="24" y="13"/>
                      <a:pt x="26" y="11"/>
                      <a:pt x="26" y="8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14" y="0"/>
                      <a:pt x="10" y="3"/>
                      <a:pt x="10" y="8"/>
                    </a:cubicBezTo>
                    <a:cubicBezTo>
                      <a:pt x="10" y="12"/>
                      <a:pt x="14" y="16"/>
                      <a:pt x="18" y="16"/>
                    </a:cubicBezTo>
                    <a:cubicBezTo>
                      <a:pt x="19" y="16"/>
                      <a:pt x="20" y="16"/>
                      <a:pt x="20" y="15"/>
                    </a:cubicBezTo>
                    <a:cubicBezTo>
                      <a:pt x="18" y="16"/>
                      <a:pt x="17" y="18"/>
                      <a:pt x="15" y="21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1" y="24"/>
                      <a:pt x="1" y="25"/>
                    </a:cubicBezTo>
                    <a:cubicBezTo>
                      <a:pt x="0" y="26"/>
                      <a:pt x="0" y="28"/>
                      <a:pt x="0" y="29"/>
                    </a:cubicBezTo>
                    <a:cubicBezTo>
                      <a:pt x="1" y="31"/>
                      <a:pt x="2" y="32"/>
                      <a:pt x="4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6"/>
                      <a:pt x="13" y="36"/>
                      <a:pt x="13" y="36"/>
                    </a:cubicBezTo>
                    <a:lnTo>
                      <a:pt x="3" y="5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ṩḷïḋe">
                <a:extLst>
                  <a:ext uri="{FF2B5EF4-FFF2-40B4-BE49-F238E27FC236}">
                    <a16:creationId xmlns:a16="http://schemas.microsoft.com/office/drawing/2014/main" id="{151B0E5C-0A10-4F52-B9C4-3DB1768B436E}"/>
                  </a:ext>
                </a:extLst>
              </p:cNvPr>
              <p:cNvSpPr/>
              <p:nvPr/>
            </p:nvSpPr>
            <p:spPr bwMode="auto">
              <a:xfrm>
                <a:off x="4070351" y="3805238"/>
                <a:ext cx="90488" cy="100012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17" y="20"/>
                  </a:cxn>
                  <a:cxn ang="0">
                    <a:pos x="17" y="1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21"/>
                  </a:cxn>
                  <a:cxn ang="0">
                    <a:pos x="18" y="22"/>
                  </a:cxn>
                  <a:cxn ang="0">
                    <a:pos x="1" y="22"/>
                  </a:cxn>
                  <a:cxn ang="0">
                    <a:pos x="0" y="21"/>
                  </a:cxn>
                  <a:cxn ang="0">
                    <a:pos x="1" y="20"/>
                  </a:cxn>
                </a:cxnLst>
                <a:rect l="0" t="0" r="r" b="b"/>
                <a:pathLst>
                  <a:path w="20" h="22">
                    <a:moveTo>
                      <a:pt x="1" y="20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19" y="22"/>
                      <a:pt x="18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2"/>
                      <a:pt x="0" y="21"/>
                    </a:cubicBezTo>
                    <a:cubicBezTo>
                      <a:pt x="0" y="20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ṧ1idè">
              <a:extLst>
                <a:ext uri="{FF2B5EF4-FFF2-40B4-BE49-F238E27FC236}">
                  <a16:creationId xmlns:a16="http://schemas.microsoft.com/office/drawing/2014/main" id="{0BCD0B3C-CEB6-42F5-9DD9-3B3887514815}"/>
                </a:ext>
              </a:extLst>
            </p:cNvPr>
            <p:cNvGrpSpPr/>
            <p:nvPr/>
          </p:nvGrpSpPr>
          <p:grpSpPr>
            <a:xfrm>
              <a:off x="6968656" y="3478521"/>
              <a:ext cx="291435" cy="285526"/>
              <a:chOff x="5024438" y="2844800"/>
              <a:chExt cx="234950" cy="230187"/>
            </a:xfrm>
            <a:solidFill>
              <a:schemeClr val="bg1"/>
            </a:solidFill>
          </p:grpSpPr>
          <p:sp>
            <p:nvSpPr>
              <p:cNvPr id="27" name="ïṩ1iḑê">
                <a:extLst>
                  <a:ext uri="{FF2B5EF4-FFF2-40B4-BE49-F238E27FC236}">
                    <a16:creationId xmlns:a16="http://schemas.microsoft.com/office/drawing/2014/main" id="{55225C8B-58E3-42A7-9D08-85D869520D26}"/>
                  </a:ext>
                </a:extLst>
              </p:cNvPr>
              <p:cNvSpPr/>
              <p:nvPr/>
            </p:nvSpPr>
            <p:spPr bwMode="auto">
              <a:xfrm>
                <a:off x="5024438" y="2844800"/>
                <a:ext cx="234950" cy="230187"/>
              </a:xfrm>
              <a:custGeom>
                <a:avLst/>
                <a:gdLst/>
                <a:ahLst/>
                <a:cxnLst>
                  <a:cxn ang="0">
                    <a:pos x="46" y="36"/>
                  </a:cxn>
                  <a:cxn ang="0">
                    <a:pos x="52" y="30"/>
                  </a:cxn>
                  <a:cxn ang="0">
                    <a:pos x="52" y="6"/>
                  </a:cxn>
                  <a:cxn ang="0">
                    <a:pos x="46" y="0"/>
                  </a:cxn>
                  <a:cxn ang="0">
                    <a:pos x="5" y="0"/>
                  </a:cxn>
                  <a:cxn ang="0">
                    <a:pos x="0" y="6"/>
                  </a:cxn>
                  <a:cxn ang="0">
                    <a:pos x="0" y="30"/>
                  </a:cxn>
                  <a:cxn ang="0">
                    <a:pos x="5" y="36"/>
                  </a:cxn>
                  <a:cxn ang="0">
                    <a:pos x="21" y="36"/>
                  </a:cxn>
                  <a:cxn ang="0">
                    <a:pos x="21" y="41"/>
                  </a:cxn>
                  <a:cxn ang="0">
                    <a:pos x="5" y="41"/>
                  </a:cxn>
                  <a:cxn ang="0">
                    <a:pos x="0" y="46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51" y="51"/>
                  </a:cxn>
                  <a:cxn ang="0">
                    <a:pos x="52" y="50"/>
                  </a:cxn>
                  <a:cxn ang="0">
                    <a:pos x="52" y="46"/>
                  </a:cxn>
                  <a:cxn ang="0">
                    <a:pos x="46" y="41"/>
                  </a:cxn>
                  <a:cxn ang="0">
                    <a:pos x="30" y="41"/>
                  </a:cxn>
                  <a:cxn ang="0">
                    <a:pos x="30" y="36"/>
                  </a:cxn>
                  <a:cxn ang="0">
                    <a:pos x="46" y="36"/>
                  </a:cxn>
                  <a:cxn ang="0">
                    <a:pos x="2" y="30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46" y="3"/>
                  </a:cxn>
                  <a:cxn ang="0">
                    <a:pos x="49" y="6"/>
                  </a:cxn>
                  <a:cxn ang="0">
                    <a:pos x="49" y="30"/>
                  </a:cxn>
                  <a:cxn ang="0">
                    <a:pos x="46" y="34"/>
                  </a:cxn>
                  <a:cxn ang="0">
                    <a:pos x="5" y="34"/>
                  </a:cxn>
                  <a:cxn ang="0">
                    <a:pos x="2" y="30"/>
                  </a:cxn>
                </a:cxnLst>
                <a:rect l="0" t="0" r="r" b="b"/>
                <a:pathLst>
                  <a:path w="52" h="51">
                    <a:moveTo>
                      <a:pt x="46" y="36"/>
                    </a:moveTo>
                    <a:cubicBezTo>
                      <a:pt x="49" y="36"/>
                      <a:pt x="52" y="33"/>
                      <a:pt x="52" y="30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3"/>
                      <a:pt x="49" y="0"/>
                      <a:pt x="4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43"/>
                      <a:pt x="0" y="4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1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0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3"/>
                      <a:pt x="49" y="41"/>
                      <a:pt x="46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36"/>
                      <a:pt x="30" y="36"/>
                      <a:pt x="30" y="36"/>
                    </a:cubicBezTo>
                    <a:lnTo>
                      <a:pt x="46" y="36"/>
                    </a:lnTo>
                    <a:close/>
                    <a:moveTo>
                      <a:pt x="2" y="3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8" y="3"/>
                      <a:pt x="49" y="4"/>
                      <a:pt x="49" y="6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2"/>
                      <a:pt x="48" y="34"/>
                      <a:pt x="4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3" y="34"/>
                      <a:pt x="2" y="32"/>
                      <a:pt x="2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1ídè">
                <a:extLst>
                  <a:ext uri="{FF2B5EF4-FFF2-40B4-BE49-F238E27FC236}">
                    <a16:creationId xmlns:a16="http://schemas.microsoft.com/office/drawing/2014/main" id="{EF4CEA4C-35B9-4993-82A0-F34A83F8155C}"/>
                  </a:ext>
                </a:extLst>
              </p:cNvPr>
              <p:cNvSpPr/>
              <p:nvPr/>
            </p:nvSpPr>
            <p:spPr bwMode="auto">
              <a:xfrm>
                <a:off x="5041901" y="2867025"/>
                <a:ext cx="195263" cy="117475"/>
              </a:xfrm>
              <a:custGeom>
                <a:avLst/>
                <a:gdLst/>
                <a:ahLst/>
                <a:cxnLst>
                  <a:cxn ang="0">
                    <a:pos x="43" y="25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5"/>
                  </a:cxn>
                  <a:cxn ang="0">
                    <a:pos x="1" y="26"/>
                  </a:cxn>
                  <a:cxn ang="0">
                    <a:pos x="42" y="26"/>
                  </a:cxn>
                  <a:cxn ang="0">
                    <a:pos x="43" y="25"/>
                  </a:cxn>
                </a:cxnLst>
                <a:rect l="0" t="0" r="r" b="b"/>
                <a:pathLst>
                  <a:path w="43" h="26">
                    <a:moveTo>
                      <a:pt x="43" y="25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26"/>
                      <a:pt x="43" y="26"/>
                      <a:pt x="43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îṡḷiďê">
              <a:extLst>
                <a:ext uri="{FF2B5EF4-FFF2-40B4-BE49-F238E27FC236}">
                  <a16:creationId xmlns:a16="http://schemas.microsoft.com/office/drawing/2014/main" id="{E8A5A01B-DE26-4078-AF8F-FD04DF8CF3C0}"/>
                </a:ext>
              </a:extLst>
            </p:cNvPr>
            <p:cNvGrpSpPr/>
            <p:nvPr/>
          </p:nvGrpSpPr>
          <p:grpSpPr>
            <a:xfrm>
              <a:off x="4944705" y="2356105"/>
              <a:ext cx="259928" cy="423959"/>
              <a:chOff x="3916363" y="1987550"/>
              <a:chExt cx="163513" cy="266700"/>
            </a:xfrm>
            <a:solidFill>
              <a:schemeClr val="bg1"/>
            </a:solidFill>
          </p:grpSpPr>
          <p:sp>
            <p:nvSpPr>
              <p:cNvPr id="23" name="išḷíḋè">
                <a:extLst>
                  <a:ext uri="{FF2B5EF4-FFF2-40B4-BE49-F238E27FC236}">
                    <a16:creationId xmlns:a16="http://schemas.microsoft.com/office/drawing/2014/main" id="{D44A5B77-D3E6-4127-96CD-B8B6D10DFC85}"/>
                  </a:ext>
                </a:extLst>
              </p:cNvPr>
              <p:cNvSpPr/>
              <p:nvPr/>
            </p:nvSpPr>
            <p:spPr bwMode="auto">
              <a:xfrm>
                <a:off x="3916363" y="1987550"/>
                <a:ext cx="163513" cy="244475"/>
              </a:xfrm>
              <a:custGeom>
                <a:avLst/>
                <a:gdLst/>
                <a:ahLst/>
                <a:cxnLst>
                  <a:cxn ang="0">
                    <a:pos x="31" y="30"/>
                  </a:cxn>
                  <a:cxn ang="0">
                    <a:pos x="36" y="18"/>
                  </a:cxn>
                  <a:cxn ang="0">
                    <a:pos x="18" y="0"/>
                  </a:cxn>
                  <a:cxn ang="0">
                    <a:pos x="0" y="18"/>
                  </a:cxn>
                  <a:cxn ang="0">
                    <a:pos x="5" y="30"/>
                  </a:cxn>
                  <a:cxn ang="0">
                    <a:pos x="5" y="30"/>
                  </a:cxn>
                  <a:cxn ang="0">
                    <a:pos x="10" y="42"/>
                  </a:cxn>
                  <a:cxn ang="0">
                    <a:pos x="9" y="44"/>
                  </a:cxn>
                  <a:cxn ang="0">
                    <a:pos x="11" y="46"/>
                  </a:cxn>
                  <a:cxn ang="0">
                    <a:pos x="9" y="48"/>
                  </a:cxn>
                  <a:cxn ang="0">
                    <a:pos x="11" y="50"/>
                  </a:cxn>
                  <a:cxn ang="0">
                    <a:pos x="9" y="52"/>
                  </a:cxn>
                  <a:cxn ang="0">
                    <a:pos x="12" y="54"/>
                  </a:cxn>
                  <a:cxn ang="0">
                    <a:pos x="24" y="54"/>
                  </a:cxn>
                  <a:cxn ang="0">
                    <a:pos x="27" y="52"/>
                  </a:cxn>
                  <a:cxn ang="0">
                    <a:pos x="26" y="50"/>
                  </a:cxn>
                  <a:cxn ang="0">
                    <a:pos x="27" y="48"/>
                  </a:cxn>
                  <a:cxn ang="0">
                    <a:pos x="26" y="46"/>
                  </a:cxn>
                  <a:cxn ang="0">
                    <a:pos x="27" y="44"/>
                  </a:cxn>
                  <a:cxn ang="0">
                    <a:pos x="26" y="42"/>
                  </a:cxn>
                  <a:cxn ang="0">
                    <a:pos x="31" y="30"/>
                  </a:cxn>
                  <a:cxn ang="0">
                    <a:pos x="19" y="42"/>
                  </a:cxn>
                  <a:cxn ang="0">
                    <a:pos x="18" y="42"/>
                  </a:cxn>
                  <a:cxn ang="0">
                    <a:pos x="18" y="33"/>
                  </a:cxn>
                  <a:cxn ang="0">
                    <a:pos x="18" y="32"/>
                  </a:cxn>
                  <a:cxn ang="0">
                    <a:pos x="19" y="33"/>
                  </a:cxn>
                  <a:cxn ang="0">
                    <a:pos x="19" y="33"/>
                  </a:cxn>
                  <a:cxn ang="0">
                    <a:pos x="19" y="42"/>
                  </a:cxn>
                  <a:cxn ang="0">
                    <a:pos x="29" y="28"/>
                  </a:cxn>
                  <a:cxn ang="0">
                    <a:pos x="29" y="28"/>
                  </a:cxn>
                  <a:cxn ang="0">
                    <a:pos x="23" y="42"/>
                  </a:cxn>
                  <a:cxn ang="0">
                    <a:pos x="21" y="42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26" y="19"/>
                  </a:cxn>
                  <a:cxn ang="0">
                    <a:pos x="25" y="19"/>
                  </a:cxn>
                  <a:cxn ang="0">
                    <a:pos x="24" y="19"/>
                  </a:cxn>
                  <a:cxn ang="0">
                    <a:pos x="21" y="29"/>
                  </a:cxn>
                  <a:cxn ang="0">
                    <a:pos x="21" y="23"/>
                  </a:cxn>
                  <a:cxn ang="0">
                    <a:pos x="21" y="23"/>
                  </a:cxn>
                  <a:cxn ang="0">
                    <a:pos x="20" y="23"/>
                  </a:cxn>
                  <a:cxn ang="0">
                    <a:pos x="20" y="30"/>
                  </a:cxn>
                  <a:cxn ang="0">
                    <a:pos x="18" y="30"/>
                  </a:cxn>
                  <a:cxn ang="0">
                    <a:pos x="16" y="30"/>
                  </a:cxn>
                  <a:cxn ang="0">
                    <a:pos x="16" y="23"/>
                  </a:cxn>
                  <a:cxn ang="0">
                    <a:pos x="16" y="23"/>
                  </a:cxn>
                  <a:cxn ang="0">
                    <a:pos x="15" y="23"/>
                  </a:cxn>
                  <a:cxn ang="0">
                    <a:pos x="15" y="29"/>
                  </a:cxn>
                  <a:cxn ang="0">
                    <a:pos x="12" y="19"/>
                  </a:cxn>
                  <a:cxn ang="0">
                    <a:pos x="11" y="19"/>
                  </a:cxn>
                  <a:cxn ang="0">
                    <a:pos x="11" y="19"/>
                  </a:cxn>
                  <a:cxn ang="0">
                    <a:pos x="15" y="33"/>
                  </a:cxn>
                  <a:cxn ang="0">
                    <a:pos x="15" y="33"/>
                  </a:cxn>
                  <a:cxn ang="0">
                    <a:pos x="15" y="42"/>
                  </a:cxn>
                  <a:cxn ang="0">
                    <a:pos x="13" y="42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3" y="18"/>
                  </a:cxn>
                  <a:cxn ang="0">
                    <a:pos x="18" y="3"/>
                  </a:cxn>
                  <a:cxn ang="0">
                    <a:pos x="33" y="18"/>
                  </a:cxn>
                  <a:cxn ang="0">
                    <a:pos x="29" y="28"/>
                  </a:cxn>
                </a:cxnLst>
                <a:rect l="0" t="0" r="r" b="b"/>
                <a:pathLst>
                  <a:path w="36" h="54">
                    <a:moveTo>
                      <a:pt x="31" y="30"/>
                    </a:moveTo>
                    <a:cubicBezTo>
                      <a:pt x="34" y="27"/>
                      <a:pt x="36" y="22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2"/>
                      <a:pt x="2" y="27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10" y="36"/>
                      <a:pt x="10" y="42"/>
                    </a:cubicBezTo>
                    <a:cubicBezTo>
                      <a:pt x="10" y="43"/>
                      <a:pt x="9" y="43"/>
                      <a:pt x="9" y="44"/>
                    </a:cubicBezTo>
                    <a:cubicBezTo>
                      <a:pt x="9" y="45"/>
                      <a:pt x="10" y="45"/>
                      <a:pt x="11" y="46"/>
                    </a:cubicBezTo>
                    <a:cubicBezTo>
                      <a:pt x="10" y="46"/>
                      <a:pt x="9" y="47"/>
                      <a:pt x="9" y="48"/>
                    </a:cubicBezTo>
                    <a:cubicBezTo>
                      <a:pt x="9" y="49"/>
                      <a:pt x="10" y="49"/>
                      <a:pt x="11" y="50"/>
                    </a:cubicBezTo>
                    <a:cubicBezTo>
                      <a:pt x="10" y="50"/>
                      <a:pt x="9" y="51"/>
                      <a:pt x="9" y="52"/>
                    </a:cubicBezTo>
                    <a:cubicBezTo>
                      <a:pt x="9" y="53"/>
                      <a:pt x="11" y="54"/>
                      <a:pt x="12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4"/>
                      <a:pt x="27" y="53"/>
                      <a:pt x="27" y="52"/>
                    </a:cubicBezTo>
                    <a:cubicBezTo>
                      <a:pt x="27" y="51"/>
                      <a:pt x="26" y="50"/>
                      <a:pt x="26" y="50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7" y="47"/>
                      <a:pt x="26" y="46"/>
                      <a:pt x="26" y="46"/>
                    </a:cubicBezTo>
                    <a:cubicBezTo>
                      <a:pt x="26" y="45"/>
                      <a:pt x="27" y="45"/>
                      <a:pt x="27" y="44"/>
                    </a:cubicBezTo>
                    <a:cubicBezTo>
                      <a:pt x="27" y="43"/>
                      <a:pt x="27" y="43"/>
                      <a:pt x="26" y="42"/>
                    </a:cubicBezTo>
                    <a:cubicBezTo>
                      <a:pt x="26" y="36"/>
                      <a:pt x="31" y="30"/>
                      <a:pt x="31" y="30"/>
                    </a:cubicBezTo>
                    <a:close/>
                    <a:moveTo>
                      <a:pt x="19" y="42"/>
                    </a:move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lnTo>
                      <a:pt x="19" y="42"/>
                    </a:lnTo>
                    <a:close/>
                    <a:moveTo>
                      <a:pt x="29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24" y="35"/>
                      <a:pt x="23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19" y="30"/>
                      <a:pt x="18" y="30"/>
                    </a:cubicBezTo>
                    <a:cubicBezTo>
                      <a:pt x="17" y="30"/>
                      <a:pt x="17" y="30"/>
                      <a:pt x="16" y="30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35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5" y="25"/>
                      <a:pt x="3" y="22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3" y="10"/>
                      <a:pt x="33" y="18"/>
                    </a:cubicBezTo>
                    <a:cubicBezTo>
                      <a:pt x="33" y="22"/>
                      <a:pt x="32" y="25"/>
                      <a:pt x="29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ḷïde">
                <a:extLst>
                  <a:ext uri="{FF2B5EF4-FFF2-40B4-BE49-F238E27FC236}">
                    <a16:creationId xmlns:a16="http://schemas.microsoft.com/office/drawing/2014/main" id="{AEDE1EEC-20BB-4714-9133-2072CE8E4A3F}"/>
                  </a:ext>
                </a:extLst>
              </p:cNvPr>
              <p:cNvSpPr/>
              <p:nvPr/>
            </p:nvSpPr>
            <p:spPr bwMode="auto">
              <a:xfrm>
                <a:off x="3975101" y="2236788"/>
                <a:ext cx="44450" cy="1746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4" y="4"/>
                  </a:cxn>
                </a:cxnLst>
                <a:rect l="0" t="0" r="r" b="b"/>
                <a:pathLst>
                  <a:path w="10" h="4">
                    <a:moveTo>
                      <a:pt x="4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8" y="4"/>
                      <a:pt x="10" y="2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2" y="4"/>
                      <a:pt x="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s1îde">
                <a:extLst>
                  <a:ext uri="{FF2B5EF4-FFF2-40B4-BE49-F238E27FC236}">
                    <a16:creationId xmlns:a16="http://schemas.microsoft.com/office/drawing/2014/main" id="{80EB707D-CC7F-4100-9A59-D9F1E43DC491}"/>
                  </a:ext>
                </a:extLst>
              </p:cNvPr>
              <p:cNvSpPr/>
              <p:nvPr/>
            </p:nvSpPr>
            <p:spPr bwMode="auto">
              <a:xfrm>
                <a:off x="3987801" y="2087563"/>
                <a:ext cx="19050" cy="793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ṥḻíḍê">
                <a:extLst>
                  <a:ext uri="{FF2B5EF4-FFF2-40B4-BE49-F238E27FC236}">
                    <a16:creationId xmlns:a16="http://schemas.microsoft.com/office/drawing/2014/main" id="{6CDF7F44-7729-47BD-9FF4-FBBB0FDE9FCF}"/>
                  </a:ext>
                </a:extLst>
              </p:cNvPr>
              <p:cNvSpPr/>
              <p:nvPr/>
            </p:nvSpPr>
            <p:spPr bwMode="auto">
              <a:xfrm>
                <a:off x="3970338" y="2073275"/>
                <a:ext cx="53975" cy="4762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1" y="3"/>
                  </a:cxn>
                  <a:cxn ang="0">
                    <a:pos x="34" y="0"/>
                  </a:cxn>
                  <a:cxn ang="0">
                    <a:pos x="31" y="0"/>
                  </a:cxn>
                </a:cxnLst>
                <a:rect l="0" t="0" r="r" b="b"/>
                <a:pathLst>
                  <a:path w="34" h="3">
                    <a:moveTo>
                      <a:pt x="31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1" y="3"/>
                    </a:lnTo>
                    <a:lnTo>
                      <a:pt x="34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ṧḷiďé">
              <a:extLst>
                <a:ext uri="{FF2B5EF4-FFF2-40B4-BE49-F238E27FC236}">
                  <a16:creationId xmlns:a16="http://schemas.microsoft.com/office/drawing/2014/main" id="{8F09B788-FEBA-46FA-9599-92C498D7E88F}"/>
                </a:ext>
              </a:extLst>
            </p:cNvPr>
            <p:cNvGrpSpPr/>
            <p:nvPr/>
          </p:nvGrpSpPr>
          <p:grpSpPr>
            <a:xfrm>
              <a:off x="5755337" y="1229751"/>
              <a:ext cx="681327" cy="1114539"/>
              <a:chOff x="4302126" y="930276"/>
              <a:chExt cx="549275" cy="898524"/>
            </a:xfrm>
          </p:grpSpPr>
          <p:sp>
            <p:nvSpPr>
              <p:cNvPr id="20" name="iŝḷïḓé">
                <a:extLst>
                  <a:ext uri="{FF2B5EF4-FFF2-40B4-BE49-F238E27FC236}">
                    <a16:creationId xmlns:a16="http://schemas.microsoft.com/office/drawing/2014/main" id="{A7963B01-1CEE-47C2-B0B9-CF213CC11508}"/>
                  </a:ext>
                </a:extLst>
              </p:cNvPr>
              <p:cNvSpPr/>
              <p:nvPr/>
            </p:nvSpPr>
            <p:spPr bwMode="auto">
              <a:xfrm>
                <a:off x="4310063" y="930276"/>
                <a:ext cx="531813" cy="6619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56" y="0"/>
                  </a:cxn>
                  <a:cxn ang="0">
                    <a:pos x="0" y="56"/>
                  </a:cxn>
                  <a:cxn ang="0">
                    <a:pos x="0" y="115"/>
                  </a:cxn>
                  <a:cxn ang="0">
                    <a:pos x="0" y="115"/>
                  </a:cxn>
                  <a:cxn ang="0">
                    <a:pos x="59" y="146"/>
                  </a:cxn>
                  <a:cxn ang="0">
                    <a:pos x="117" y="115"/>
                  </a:cxn>
                  <a:cxn ang="0">
                    <a:pos x="117" y="115"/>
                  </a:cxn>
                  <a:cxn ang="0">
                    <a:pos x="117" y="56"/>
                  </a:cxn>
                  <a:cxn ang="0">
                    <a:pos x="61" y="0"/>
                  </a:cxn>
                </a:cxnLst>
                <a:rect l="0" t="0" r="r" b="b"/>
                <a:pathLst>
                  <a:path w="117" h="146">
                    <a:moveTo>
                      <a:pt x="61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2" y="132"/>
                      <a:pt x="27" y="146"/>
                      <a:pt x="59" y="146"/>
                    </a:cubicBezTo>
                    <a:cubicBezTo>
                      <a:pt x="90" y="146"/>
                      <a:pt x="115" y="132"/>
                      <a:pt x="117" y="115"/>
                    </a:cubicBezTo>
                    <a:cubicBezTo>
                      <a:pt x="117" y="115"/>
                      <a:pt x="117" y="115"/>
                      <a:pt x="117" y="115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25"/>
                      <a:pt x="92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ḻïḍè">
                <a:extLst>
                  <a:ext uri="{FF2B5EF4-FFF2-40B4-BE49-F238E27FC236}">
                    <a16:creationId xmlns:a16="http://schemas.microsoft.com/office/drawing/2014/main" id="{55D3F1E5-10A3-4D44-9584-8737E74D8F46}"/>
                  </a:ext>
                </a:extLst>
              </p:cNvPr>
              <p:cNvSpPr/>
              <p:nvPr/>
            </p:nvSpPr>
            <p:spPr bwMode="auto">
              <a:xfrm>
                <a:off x="4302126" y="1360488"/>
                <a:ext cx="549275" cy="468312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61" y="103"/>
                  </a:cxn>
                  <a:cxn ang="0">
                    <a:pos x="121" y="69"/>
                  </a:cxn>
                  <a:cxn ang="0">
                    <a:pos x="121" y="0"/>
                  </a:cxn>
                </a:cxnLst>
                <a:rect l="0" t="0" r="r" b="b"/>
                <a:pathLst>
                  <a:path w="121" h="103">
                    <a:moveTo>
                      <a:pt x="121" y="0"/>
                    </a:move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88"/>
                      <a:pt x="27" y="103"/>
                      <a:pt x="61" y="103"/>
                    </a:cubicBezTo>
                    <a:cubicBezTo>
                      <a:pt x="94" y="103"/>
                      <a:pt x="121" y="88"/>
                      <a:pt x="121" y="69"/>
                    </a:cubicBezTo>
                    <a:lnTo>
                      <a:pt x="12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líde">
                <a:extLst>
                  <a:ext uri="{FF2B5EF4-FFF2-40B4-BE49-F238E27FC236}">
                    <a16:creationId xmlns:a16="http://schemas.microsoft.com/office/drawing/2014/main" id="{E114FC1B-A2B1-4DDB-9D92-59DB6D4DE7D5}"/>
                  </a:ext>
                </a:extLst>
              </p:cNvPr>
              <p:cNvSpPr/>
              <p:nvPr/>
            </p:nvSpPr>
            <p:spPr bwMode="auto">
              <a:xfrm>
                <a:off x="4302126" y="1333500"/>
                <a:ext cx="549275" cy="195262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119" y="4"/>
                  </a:cxn>
                  <a:cxn ang="0">
                    <a:pos x="119" y="8"/>
                  </a:cxn>
                  <a:cxn ang="0">
                    <a:pos x="61" y="39"/>
                  </a:cxn>
                  <a:cxn ang="0">
                    <a:pos x="2" y="8"/>
                  </a:cxn>
                  <a:cxn ang="0">
                    <a:pos x="2" y="4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61" y="43"/>
                  </a:cxn>
                  <a:cxn ang="0">
                    <a:pos x="121" y="8"/>
                  </a:cxn>
                  <a:cxn ang="0">
                    <a:pos x="119" y="0"/>
                  </a:cxn>
                </a:cxnLst>
                <a:rect l="0" t="0" r="r" b="b"/>
                <a:pathLst>
                  <a:path w="121" h="43">
                    <a:moveTo>
                      <a:pt x="119" y="0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9" y="25"/>
                      <a:pt x="91" y="39"/>
                      <a:pt x="61" y="39"/>
                    </a:cubicBezTo>
                    <a:cubicBezTo>
                      <a:pt x="30" y="39"/>
                      <a:pt x="2" y="25"/>
                      <a:pt x="2" y="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27"/>
                      <a:pt x="27" y="43"/>
                      <a:pt x="61" y="43"/>
                    </a:cubicBezTo>
                    <a:cubicBezTo>
                      <a:pt x="94" y="43"/>
                      <a:pt x="121" y="27"/>
                      <a:pt x="121" y="8"/>
                    </a:cubicBezTo>
                    <a:cubicBezTo>
                      <a:pt x="121" y="5"/>
                      <a:pt x="120" y="2"/>
                      <a:pt x="11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î$lïḓè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7929281" y="3347991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使用基于</a:t>
              </a:r>
              <a:r>
                <a:rPr lang="en-US" altLang="zh-CN" sz="1100" dirty="0" err="1"/>
                <a:t>tensorflow</a:t>
              </a:r>
              <a:r>
                <a:rPr lang="zh-CN" altLang="en-US" sz="1100" dirty="0"/>
                <a:t>和</a:t>
              </a:r>
              <a:r>
                <a:rPr lang="en-US" altLang="zh-CN" sz="1100" dirty="0"/>
                <a:t>yolo</a:t>
              </a:r>
              <a:r>
                <a:rPr lang="zh-CN" altLang="en-US" sz="1100" dirty="0"/>
                <a:t>的预训练模型进行物体识别</a:t>
              </a:r>
            </a:p>
          </p:txBody>
        </p:sp>
        <p:sp>
          <p:nvSpPr>
            <p:cNvPr id="15" name="îŝlidé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7929281" y="2956433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/>
                <a:t>TF</a:t>
              </a:r>
              <a:r>
                <a:rPr lang="zh-CN" altLang="en-US" b="1" dirty="0"/>
                <a:t>和</a:t>
              </a:r>
              <a:r>
                <a:rPr lang="en-US" altLang="zh-CN" b="1" dirty="0"/>
                <a:t>YOLO</a:t>
              </a:r>
              <a:endParaRPr lang="en-US" altLang="zh-CN" sz="1800" b="1" dirty="0"/>
            </a:p>
          </p:txBody>
        </p:sp>
        <p:sp>
          <p:nvSpPr>
            <p:cNvPr id="16" name="íšľïḍ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1251499" y="2290558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调用百度</a:t>
              </a:r>
              <a:r>
                <a:rPr lang="en-US" altLang="zh-CN" sz="1100" dirty="0"/>
                <a:t>API</a:t>
              </a:r>
              <a:r>
                <a:rPr lang="zh-CN" altLang="en-US" sz="1100" dirty="0"/>
                <a:t>实现固定的手势识别</a:t>
              </a:r>
              <a:r>
                <a:rPr lang="en-US" altLang="zh-CN" sz="1100" dirty="0"/>
                <a:t>.</a:t>
              </a:r>
              <a:endParaRPr lang="zh-CN" altLang="en-US" sz="1100" dirty="0"/>
            </a:p>
          </p:txBody>
        </p:sp>
        <p:sp>
          <p:nvSpPr>
            <p:cNvPr id="17" name="îşliḓe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1251499" y="1899000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百度</a:t>
              </a:r>
              <a:r>
                <a:rPr lang="en-US" altLang="zh-CN" b="1" dirty="0"/>
                <a:t>API</a:t>
              </a:r>
              <a:endParaRPr lang="en-US" altLang="zh-CN" sz="1800" b="1" dirty="0"/>
            </a:p>
          </p:txBody>
        </p:sp>
        <p:sp>
          <p:nvSpPr>
            <p:cNvPr id="18" name="iśḷïḋ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1251499" y="4409365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基于</a:t>
              </a:r>
              <a:r>
                <a:rPr lang="en-US" altLang="zh-CN" sz="1100" dirty="0"/>
                <a:t>yolo</a:t>
              </a:r>
              <a:r>
                <a:rPr lang="zh-CN" altLang="en-US" sz="1100" dirty="0"/>
                <a:t>模型训练自己的收拾训练集</a:t>
              </a:r>
            </a:p>
          </p:txBody>
        </p:sp>
        <p:sp>
          <p:nvSpPr>
            <p:cNvPr id="19" name="ïSļîḓè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1251499" y="4017807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模型训练</a:t>
              </a:r>
              <a:endParaRPr lang="en-US" altLang="zh-CN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3468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3B33A-398C-4706-B517-5CF4752D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手势识别阶段一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132ECF-8C8E-4631-8C92-B9569413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161" name="内容占位符 2">
            <a:extLst>
              <a:ext uri="{FF2B5EF4-FFF2-40B4-BE49-F238E27FC236}">
                <a16:creationId xmlns:a16="http://schemas.microsoft.com/office/drawing/2014/main" id="{E2A2B609-4F99-4B3C-85B8-A923E92762AA}"/>
              </a:ext>
            </a:extLst>
          </p:cNvPr>
          <p:cNvSpPr txBox="1">
            <a:spLocks/>
          </p:cNvSpPr>
          <p:nvPr/>
        </p:nvSpPr>
        <p:spPr>
          <a:xfrm>
            <a:off x="894897" y="1456531"/>
            <a:ext cx="3276600" cy="4351338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基于百度</a:t>
            </a:r>
            <a:r>
              <a:rPr lang="en-US" altLang="zh-CN" dirty="0" err="1"/>
              <a:t>api</a:t>
            </a:r>
            <a:r>
              <a:rPr lang="zh-CN" altLang="en-US" dirty="0"/>
              <a:t>的人体关键点识别，可以识别用手势表达的数字</a:t>
            </a:r>
            <a:r>
              <a:rPr lang="en-US" altLang="zh-CN" dirty="0"/>
              <a:t>1-9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然后将这些数字对应到相应指令上去，即可实现通过手势识别的对无人机飞行进行控制。</a:t>
            </a:r>
          </a:p>
          <a:p>
            <a:endParaRPr lang="zh-CN" altLang="en-US" dirty="0"/>
          </a:p>
        </p:txBody>
      </p:sp>
      <p:pic>
        <p:nvPicPr>
          <p:cNvPr id="162" name="图片 161">
            <a:extLst>
              <a:ext uri="{FF2B5EF4-FFF2-40B4-BE49-F238E27FC236}">
                <a16:creationId xmlns:a16="http://schemas.microsoft.com/office/drawing/2014/main" id="{86DF109F-423D-4561-9224-0D4B9ACD1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043" y="1487011"/>
            <a:ext cx="6061605" cy="4500880"/>
          </a:xfrm>
          <a:prstGeom prst="rect">
            <a:avLst/>
          </a:prstGeom>
        </p:spPr>
      </p:pic>
      <p:sp>
        <p:nvSpPr>
          <p:cNvPr id="163" name="îsļïdè">
            <a:extLst>
              <a:ext uri="{FF2B5EF4-FFF2-40B4-BE49-F238E27FC236}">
                <a16:creationId xmlns:a16="http://schemas.microsoft.com/office/drawing/2014/main" id="{D4997CC1-2F24-4E9D-8357-0AC8819B952A}"/>
              </a:ext>
            </a:extLst>
          </p:cNvPr>
          <p:cNvSpPr/>
          <p:nvPr/>
        </p:nvSpPr>
        <p:spPr>
          <a:xfrm>
            <a:off x="678897" y="1404555"/>
            <a:ext cx="432000" cy="4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4" name="î$1ïḋé">
            <a:extLst>
              <a:ext uri="{FF2B5EF4-FFF2-40B4-BE49-F238E27FC236}">
                <a16:creationId xmlns:a16="http://schemas.microsoft.com/office/drawing/2014/main" id="{BD609639-C39F-4C18-9431-A4DF3CF34B49}"/>
              </a:ext>
            </a:extLst>
          </p:cNvPr>
          <p:cNvSpPr/>
          <p:nvPr/>
        </p:nvSpPr>
        <p:spPr>
          <a:xfrm>
            <a:off x="810893" y="1532442"/>
            <a:ext cx="168008" cy="176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5" name="ïS1îḓé">
            <a:extLst>
              <a:ext uri="{FF2B5EF4-FFF2-40B4-BE49-F238E27FC236}">
                <a16:creationId xmlns:a16="http://schemas.microsoft.com/office/drawing/2014/main" id="{B0362658-B278-41EE-B5C2-A5FE306E66F4}"/>
              </a:ext>
            </a:extLst>
          </p:cNvPr>
          <p:cNvSpPr/>
          <p:nvPr/>
        </p:nvSpPr>
        <p:spPr>
          <a:xfrm>
            <a:off x="701717" y="2787356"/>
            <a:ext cx="432000" cy="4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6" name="ïşļîḍê">
            <a:extLst>
              <a:ext uri="{FF2B5EF4-FFF2-40B4-BE49-F238E27FC236}">
                <a16:creationId xmlns:a16="http://schemas.microsoft.com/office/drawing/2014/main" id="{FD86C9AB-3F00-4236-BE54-8127E89103B3}"/>
              </a:ext>
            </a:extLst>
          </p:cNvPr>
          <p:cNvSpPr/>
          <p:nvPr/>
        </p:nvSpPr>
        <p:spPr>
          <a:xfrm>
            <a:off x="833713" y="2915243"/>
            <a:ext cx="168008" cy="176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96100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90131B-9EB1-4474-A754-FAAE7DE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EFDC9A-8879-41E1-9847-34D5D539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71" y="1028700"/>
            <a:ext cx="8468360" cy="47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2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9CD9F-4B24-4EFD-BDC2-45829ACF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BA4BE9-DA2C-4BF1-B9B0-137CEF73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74" y="607274"/>
            <a:ext cx="7514251" cy="2349707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8F8D65B-6DBB-40C8-B0E5-0AD24954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3429000"/>
            <a:ext cx="8235611" cy="26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CBE6B-FECC-47B1-8F1B-2DA3EEF3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8B33E4-3F98-46D3-B72E-EBAD7C4DCF9B}"/>
              </a:ext>
            </a:extLst>
          </p:cNvPr>
          <p:cNvSpPr txBox="1"/>
          <p:nvPr/>
        </p:nvSpPr>
        <p:spPr>
          <a:xfrm>
            <a:off x="838200" y="1451728"/>
            <a:ext cx="6768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</a:p>
          <a:p>
            <a:r>
              <a:rPr lang="zh-CN" altLang="en-US" dirty="0"/>
              <a:t>数据集：</a:t>
            </a:r>
            <a:r>
              <a:rPr lang="en-US" altLang="zh-CN" dirty="0"/>
              <a:t>coco</a:t>
            </a:r>
            <a:r>
              <a:rPr lang="zh-CN" altLang="en-US" dirty="0"/>
              <a:t> 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Microsoft Common Objects in Context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E0AA16-559E-4235-AB03-E90C11D9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2" y="2806794"/>
            <a:ext cx="5430064" cy="34885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A0B64B-D3F4-4027-944A-29C6ECD4D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76" y="2821545"/>
            <a:ext cx="5194667" cy="34590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2E20A0-918B-4712-866F-E7EBCA6B809E}"/>
              </a:ext>
            </a:extLst>
          </p:cNvPr>
          <p:cNvSpPr txBox="1"/>
          <p:nvPr/>
        </p:nvSpPr>
        <p:spPr>
          <a:xfrm>
            <a:off x="961534" y="2300140"/>
            <a:ext cx="48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在单个图片上的效果显著：</a:t>
            </a:r>
          </a:p>
        </p:txBody>
      </p:sp>
    </p:spTree>
    <p:extLst>
      <p:ext uri="{BB962C8B-B14F-4D97-AF65-F5344CB8AC3E}">
        <p14:creationId xmlns:p14="http://schemas.microsoft.com/office/powerpoint/2010/main" val="193164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CBE6B-FECC-47B1-8F1B-2DA3EEF3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8B33E4-3F98-46D3-B72E-EBAD7C4DCF9B}"/>
              </a:ext>
            </a:extLst>
          </p:cNvPr>
          <p:cNvSpPr txBox="1"/>
          <p:nvPr/>
        </p:nvSpPr>
        <p:spPr>
          <a:xfrm>
            <a:off x="838200" y="1451728"/>
            <a:ext cx="6768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</a:p>
          <a:p>
            <a:r>
              <a:rPr lang="zh-CN" altLang="en-US" dirty="0"/>
              <a:t>数据集：</a:t>
            </a:r>
            <a:r>
              <a:rPr lang="en-US" altLang="zh-CN" dirty="0"/>
              <a:t>coco</a:t>
            </a:r>
            <a:r>
              <a:rPr lang="zh-CN" altLang="en-US" dirty="0"/>
              <a:t> 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Microsoft Common Objects in Context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932E8E-78EF-44A9-B958-EB23A826E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0" y="2566464"/>
            <a:ext cx="5587638" cy="32023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A7203C-E7AA-4955-A7AF-7CB381ED3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9013"/>
            <a:ext cx="5706359" cy="32098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7D0C45-2C06-4A39-87EC-27829A0F2979}"/>
              </a:ext>
            </a:extLst>
          </p:cNvPr>
          <p:cNvSpPr txBox="1"/>
          <p:nvPr/>
        </p:nvSpPr>
        <p:spPr>
          <a:xfrm>
            <a:off x="958788" y="2139518"/>
            <a:ext cx="503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导入视频流，使用算法处理每一帧：</a:t>
            </a:r>
          </a:p>
        </p:txBody>
      </p:sp>
    </p:spTree>
    <p:extLst>
      <p:ext uri="{BB962C8B-B14F-4D97-AF65-F5344CB8AC3E}">
        <p14:creationId xmlns:p14="http://schemas.microsoft.com/office/powerpoint/2010/main" val="62987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CBE6B-FECC-47B1-8F1B-2DA3EEF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434" y="-456715"/>
            <a:ext cx="10345132" cy="1325563"/>
          </a:xfrm>
        </p:spPr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8B33E4-3F98-46D3-B72E-EBAD7C4DCF9B}"/>
              </a:ext>
            </a:extLst>
          </p:cNvPr>
          <p:cNvSpPr txBox="1"/>
          <p:nvPr/>
        </p:nvSpPr>
        <p:spPr>
          <a:xfrm>
            <a:off x="923434" y="1278349"/>
            <a:ext cx="519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</a:t>
            </a:r>
            <a:r>
              <a:rPr lang="zh-CN" altLang="en-US" dirty="0"/>
              <a:t>预训练模型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预训练参数：</a:t>
            </a:r>
            <a:r>
              <a:rPr lang="en-US" altLang="zh-CN" dirty="0"/>
              <a:t>yolov5</a:t>
            </a:r>
            <a:r>
              <a:rPr lang="zh-CN" altLang="en-US" dirty="0"/>
              <a:t>，</a:t>
            </a:r>
            <a:r>
              <a:rPr lang="en-US" altLang="zh-CN" dirty="0"/>
              <a:t>v4</a:t>
            </a:r>
            <a:r>
              <a:rPr lang="zh-CN" altLang="en-US" dirty="0"/>
              <a:t>，</a:t>
            </a:r>
            <a:r>
              <a:rPr lang="en-US" altLang="zh-CN" dirty="0"/>
              <a:t>v3</a:t>
            </a:r>
            <a:r>
              <a:rPr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C357C3-3CE2-43F1-9DEB-11F0A6A3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08" y="2334181"/>
            <a:ext cx="4713402" cy="39811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B724E5-2631-47EA-A55D-5E06A11B27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74" y="2464519"/>
            <a:ext cx="6431205" cy="36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0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AE8F7-7BE6-421E-9A52-FA02CC37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091FCA-F787-40B2-89DA-19EE0F8D4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便于使用，配置完成本地环境即可使用。</a:t>
            </a:r>
            <a:endParaRPr lang="en-US" altLang="zh-CN" dirty="0"/>
          </a:p>
          <a:p>
            <a:pPr lvl="1"/>
            <a:r>
              <a:rPr lang="zh-CN" altLang="en-US" dirty="0"/>
              <a:t>识别种类多</a:t>
            </a:r>
            <a:r>
              <a:rPr lang="en-US" altLang="zh-CN" dirty="0"/>
              <a:t>(80</a:t>
            </a:r>
            <a:r>
              <a:rPr lang="zh-CN" altLang="en-US" dirty="0"/>
              <a:t>种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速度慢，</a:t>
            </a:r>
            <a:r>
              <a:rPr lang="en-US" altLang="zh-CN" dirty="0"/>
              <a:t>0.3s-0.5s /</a:t>
            </a:r>
            <a:r>
              <a:rPr lang="zh-CN" altLang="en-US" dirty="0"/>
              <a:t>张，不满足视频要求。</a:t>
            </a:r>
            <a:endParaRPr lang="en-US" altLang="zh-CN" dirty="0"/>
          </a:p>
          <a:p>
            <a:pPr lvl="1"/>
            <a:r>
              <a:rPr lang="zh-CN" altLang="en-US" dirty="0"/>
              <a:t>识别不稳定。</a:t>
            </a:r>
            <a:endParaRPr lang="en-US" altLang="zh-CN" dirty="0"/>
          </a:p>
          <a:p>
            <a:pPr lvl="1"/>
            <a:r>
              <a:rPr lang="zh-CN" altLang="en-US" dirty="0"/>
              <a:t>没有我们需要的个性化手势识别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83039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67c4d5-ef5a-4e3c-97b6-3ebc16d1cb1d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254</Words>
  <Application>Microsoft Office PowerPoint</Application>
  <PresentationFormat>宽屏</PresentationFormat>
  <Paragraphs>42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Impact</vt:lpstr>
      <vt:lpstr>主题5</vt:lpstr>
      <vt:lpstr>手势识别的无人机飞行</vt:lpstr>
      <vt:lpstr>手势识别的无人机飞行 三个尝试阶段</vt:lpstr>
      <vt:lpstr>手势识别阶段一</vt:lpstr>
      <vt:lpstr>PowerPoint 演示文稿</vt:lpstr>
      <vt:lpstr>PowerPoint 演示文稿</vt:lpstr>
      <vt:lpstr>阶段二：预训练模型</vt:lpstr>
      <vt:lpstr>阶段二：预训练模型</vt:lpstr>
      <vt:lpstr>阶段二：预训练模型</vt:lpstr>
      <vt:lpstr>阶段二：预训练模型</vt:lpstr>
      <vt:lpstr>手势识别阶段三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51PPT模板网</cp:keywords>
  <cp:lastModifiedBy>王硕 王硕</cp:lastModifiedBy>
  <cp:revision>54</cp:revision>
  <cp:lastPrinted>2018-02-05T16:00:00Z</cp:lastPrinted>
  <dcterms:created xsi:type="dcterms:W3CDTF">2018-02-05T16:00:00Z</dcterms:created>
  <dcterms:modified xsi:type="dcterms:W3CDTF">2020-12-17T15:02:30Z</dcterms:modified>
  <cp:category>www.51pptmoban.com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</Properties>
</file>